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6"/>
  </p:normalViewPr>
  <p:slideViewPr>
    <p:cSldViewPr snapToGrid="0">
      <p:cViewPr varScale="1">
        <p:scale>
          <a:sx n="83" d="100"/>
          <a:sy n="83" d="100"/>
        </p:scale>
        <p:origin x="-632"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322360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5941fa796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5941fa796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941fa796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5941fa796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5941fa796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5941fa796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98ae2b5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98ae2b5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98ae2b51e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598ae2b51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598ae2b51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598ae2b51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941fa796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941fa796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5941fa796c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5941fa796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5941fa796c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5941fa796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941fa796c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5941fa796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941fa796c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5941fa796c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5941fa796c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5941fa796c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5a6f4f2e8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5a6f4f2e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595cd214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595cd214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595cd2141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595cd2141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941fa796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5941fa796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5941fa796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5941fa796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5941fa796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5941fa796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5941fa796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5941fa796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5941fa796c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5941fa796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941fa796c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941fa796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941fa796c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5941fa796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58658" y="-1660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t>Zombie </a:t>
            </a:r>
            <a:r>
              <a:rPr lang="en" dirty="0" err="1"/>
              <a:t>Apocalpyse</a:t>
            </a:r>
            <a:r>
              <a:rPr lang="en"/>
              <a:t>:</a:t>
            </a:r>
            <a:endParaRPr/>
          </a:p>
          <a:p>
            <a:pPr marL="0" lvl="0" indent="0" algn="ctr" rtl="0">
              <a:spcBef>
                <a:spcPts val="0"/>
              </a:spcBef>
              <a:spcAft>
                <a:spcPts val="0"/>
              </a:spcAft>
              <a:buNone/>
            </a:pPr>
            <a:r>
              <a:rPr lang="en"/>
              <a:t>A Thought Experiment</a:t>
            </a:r>
            <a:endParaRPr/>
          </a:p>
          <a:p>
            <a:pPr marL="0" lvl="0" indent="0" algn="ctr" rtl="0">
              <a:spcBef>
                <a:spcPts val="0"/>
              </a:spcBef>
              <a:spcAft>
                <a:spcPts val="0"/>
              </a:spcAft>
              <a:buNone/>
            </a:pPr>
            <a:r>
              <a:rPr lang="en" sz="2400"/>
              <a:t>Group Argument Activity</a:t>
            </a:r>
            <a:endParaRPr sz="2400"/>
          </a:p>
        </p:txBody>
      </p:sp>
      <p:pic>
        <p:nvPicPr>
          <p:cNvPr id="55" name="Google Shape;55;p13" descr="Where do zombies come from? - BBC Culture"/>
          <p:cNvPicPr preferRelativeResize="0"/>
          <p:nvPr/>
        </p:nvPicPr>
        <p:blipFill>
          <a:blip r:embed="rId3">
            <a:alphaModFix/>
          </a:blip>
          <a:stretch>
            <a:fillRect/>
          </a:stretch>
        </p:blipFill>
        <p:spPr>
          <a:xfrm>
            <a:off x="2018475" y="1991825"/>
            <a:ext cx="5467351" cy="30765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body" idx="1"/>
          </p:nvPr>
        </p:nvSpPr>
        <p:spPr>
          <a:xfrm>
            <a:off x="311700" y="2063100"/>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4800" dirty="0">
                <a:solidFill>
                  <a:srgbClr val="000000"/>
                </a:solidFill>
              </a:rPr>
              <a:t>DISCUSSION</a:t>
            </a:r>
            <a:endParaRPr sz="48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8"/>
        <p:cNvGrpSpPr/>
        <p:nvPr/>
      </p:nvGrpSpPr>
      <p:grpSpPr>
        <a:xfrm>
          <a:off x="0" y="0"/>
          <a:ext cx="0" cy="0"/>
          <a:chOff x="0" y="0"/>
          <a:chExt cx="0" cy="0"/>
        </a:xfrm>
      </p:grpSpPr>
      <p:sp>
        <p:nvSpPr>
          <p:cNvPr id="109" name="Google Shape;109;p23"/>
          <p:cNvSpPr txBox="1">
            <a:spLocks noGrp="1"/>
          </p:cNvSpPr>
          <p:nvPr>
            <p:ph type="body" idx="1"/>
          </p:nvPr>
        </p:nvSpPr>
        <p:spPr>
          <a:xfrm>
            <a:off x="311700" y="2063100"/>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4800" u="sng" dirty="0">
                <a:solidFill>
                  <a:schemeClr val="hlink"/>
                </a:solidFill>
              </a:rPr>
              <a:t>VOTE</a:t>
            </a:r>
            <a:endParaRPr sz="48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4"/>
          <p:cNvPicPr preferRelativeResize="0"/>
          <p:nvPr/>
        </p:nvPicPr>
        <p:blipFill>
          <a:blip r:embed="rId3">
            <a:alphaModFix/>
          </a:blip>
          <a:stretch>
            <a:fillRect/>
          </a:stretch>
        </p:blipFill>
        <p:spPr>
          <a:xfrm>
            <a:off x="152400" y="152400"/>
            <a:ext cx="8700319" cy="483870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5"/>
          <p:cNvPicPr preferRelativeResize="0"/>
          <p:nvPr/>
        </p:nvPicPr>
        <p:blipFill>
          <a:blip r:embed="rId3">
            <a:alphaModFix/>
          </a:blip>
          <a:stretch>
            <a:fillRect/>
          </a:stretch>
        </p:blipFill>
        <p:spPr>
          <a:xfrm>
            <a:off x="152400" y="152400"/>
            <a:ext cx="5375186" cy="4838699"/>
          </a:xfrm>
          <a:prstGeom prst="rect">
            <a:avLst/>
          </a:prstGeom>
          <a:noFill/>
          <a:ln>
            <a:noFill/>
          </a:ln>
        </p:spPr>
      </p:pic>
      <p:pic>
        <p:nvPicPr>
          <p:cNvPr id="120" name="Google Shape;120;p25"/>
          <p:cNvPicPr preferRelativeResize="0"/>
          <p:nvPr/>
        </p:nvPicPr>
        <p:blipFill>
          <a:blip r:embed="rId4">
            <a:alphaModFix/>
          </a:blip>
          <a:stretch>
            <a:fillRect/>
          </a:stretch>
        </p:blipFill>
        <p:spPr>
          <a:xfrm>
            <a:off x="5623661" y="1588775"/>
            <a:ext cx="3311613" cy="204333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6"/>
          <p:cNvPicPr preferRelativeResize="0"/>
          <p:nvPr/>
        </p:nvPicPr>
        <p:blipFill>
          <a:blip r:embed="rId3">
            <a:alphaModFix/>
          </a:blip>
          <a:stretch>
            <a:fillRect/>
          </a:stretch>
        </p:blipFill>
        <p:spPr>
          <a:xfrm>
            <a:off x="152400" y="152400"/>
            <a:ext cx="5527627" cy="4838700"/>
          </a:xfrm>
          <a:prstGeom prst="rect">
            <a:avLst/>
          </a:prstGeom>
          <a:noFill/>
          <a:ln>
            <a:noFill/>
          </a:ln>
        </p:spPr>
      </p:pic>
      <p:pic>
        <p:nvPicPr>
          <p:cNvPr id="126" name="Google Shape;126;p26"/>
          <p:cNvPicPr preferRelativeResize="0"/>
          <p:nvPr/>
        </p:nvPicPr>
        <p:blipFill>
          <a:blip r:embed="rId4">
            <a:alphaModFix/>
          </a:blip>
          <a:stretch>
            <a:fillRect/>
          </a:stretch>
        </p:blipFill>
        <p:spPr>
          <a:xfrm>
            <a:off x="5841827" y="621800"/>
            <a:ext cx="3159173" cy="421223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Thought Experiment Part II</a:t>
            </a:r>
            <a:endParaRPr dirty="0"/>
          </a:p>
        </p:txBody>
      </p:sp>
      <p:sp>
        <p:nvSpPr>
          <p:cNvPr id="132" name="Google Shape;13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3000" dirty="0">
                <a:solidFill>
                  <a:schemeClr val="dk1"/>
                </a:solidFill>
              </a:rPr>
              <a:t>You and your classmates have all survived, but there is only enough food, air, and other supplies to keep one of you from each group alive until the zombies have been eradicated.  Your small group must decide which one of you will be a caretaker of the future.  </a:t>
            </a:r>
            <a:endParaRPr sz="30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Pre-Discussion Brainstorming</a:t>
            </a:r>
            <a:endParaRPr/>
          </a:p>
        </p:txBody>
      </p:sp>
      <p:sp>
        <p:nvSpPr>
          <p:cNvPr id="138" name="Google Shape;138;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600">
                <a:solidFill>
                  <a:schemeClr val="dk1"/>
                </a:solidFill>
              </a:rPr>
              <a:t>Brainstorm why </a:t>
            </a:r>
            <a:r>
              <a:rPr lang="en" sz="3600" u="sng">
                <a:solidFill>
                  <a:schemeClr val="dk1"/>
                </a:solidFill>
              </a:rPr>
              <a:t>you</a:t>
            </a:r>
            <a:r>
              <a:rPr lang="en" sz="3600">
                <a:solidFill>
                  <a:schemeClr val="dk1"/>
                </a:solidFill>
              </a:rPr>
              <a:t> should be the person from your group chosen to be the caretaker and write a brief argument advocating on your own behalf. You have two minutes to brainstorm.</a:t>
            </a:r>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Now, share your arguments in your small group.  Each group member has no more than one minute. Next, deliberate as a group and choose ONE person from your group to be the caretaker.</a:t>
            </a:r>
            <a:endParaRPr/>
          </a:p>
        </p:txBody>
      </p:sp>
      <p:pic>
        <p:nvPicPr>
          <p:cNvPr id="144" name="Google Shape;144;p29"/>
          <p:cNvPicPr preferRelativeResize="0"/>
          <p:nvPr/>
        </p:nvPicPr>
        <p:blipFill>
          <a:blip r:embed="rId3">
            <a:alphaModFix/>
          </a:blip>
          <a:stretch>
            <a:fillRect/>
          </a:stretch>
        </p:blipFill>
        <p:spPr>
          <a:xfrm>
            <a:off x="3281911" y="2190950"/>
            <a:ext cx="3311613" cy="204333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311700" y="1730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Now, choose one person from your group to argue for your chosen care taker, because it turns out that there is only room for ONE person to be the caretaker.  The person has one minute to argue for your chosen caretaker.</a:t>
            </a:r>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53"/>
        <p:cNvGrpSpPr/>
        <p:nvPr/>
      </p:nvGrpSpPr>
      <p:grpSpPr>
        <a:xfrm>
          <a:off x="0" y="0"/>
          <a:ext cx="0" cy="0"/>
          <a:chOff x="0" y="0"/>
          <a:chExt cx="0" cy="0"/>
        </a:xfrm>
      </p:grpSpPr>
      <p:sp>
        <p:nvSpPr>
          <p:cNvPr id="154" name="Google Shape;154;p31"/>
          <p:cNvSpPr txBox="1">
            <a:spLocks noGrp="1"/>
          </p:cNvSpPr>
          <p:nvPr>
            <p:ph type="body" idx="1"/>
          </p:nvPr>
        </p:nvSpPr>
        <p:spPr>
          <a:xfrm>
            <a:off x="311700" y="2063100"/>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4800">
                <a:solidFill>
                  <a:srgbClr val="000000"/>
                </a:solidFill>
              </a:rPr>
              <a:t>VOTE</a:t>
            </a:r>
            <a:endParaRPr sz="48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52400" y="152400"/>
            <a:ext cx="8700319" cy="483870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title"/>
          </p:nvPr>
        </p:nvSpPr>
        <p:spPr>
          <a:xfrm>
            <a:off x="311700" y="1070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Debriefing</a:t>
            </a:r>
            <a:endParaRPr/>
          </a:p>
        </p:txBody>
      </p:sp>
      <p:sp>
        <p:nvSpPr>
          <p:cNvPr id="160" name="Google Shape;160;p32"/>
          <p:cNvSpPr txBox="1">
            <a:spLocks noGrp="1"/>
          </p:cNvSpPr>
          <p:nvPr>
            <p:ph type="body" idx="1"/>
          </p:nvPr>
        </p:nvSpPr>
        <p:spPr>
          <a:xfrm>
            <a:off x="311700" y="6173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9600">
                <a:solidFill>
                  <a:schemeClr val="dk1"/>
                </a:solidFill>
              </a:rPr>
              <a:t>What are the limits of this thought experiment?</a:t>
            </a:r>
            <a:endParaRPr sz="9600">
              <a:solidFill>
                <a:schemeClr val="dk1"/>
              </a:solidFill>
            </a:endParaRPr>
          </a:p>
          <a:p>
            <a:pPr marL="0" lvl="0" indent="0" algn="l" rtl="0">
              <a:spcBef>
                <a:spcPts val="1200"/>
              </a:spcBef>
              <a:spcAft>
                <a:spcPts val="0"/>
              </a:spcAft>
              <a:buNone/>
            </a:pPr>
            <a:r>
              <a:rPr lang="en" sz="9600">
                <a:solidFill>
                  <a:schemeClr val="dk1"/>
                </a:solidFill>
              </a:rPr>
              <a:t>What are the ethical considerations?</a:t>
            </a:r>
            <a:endParaRPr sz="9600">
              <a:solidFill>
                <a:schemeClr val="dk1"/>
              </a:solidFill>
            </a:endParaRPr>
          </a:p>
          <a:p>
            <a:pPr marL="0" lvl="0" indent="0" algn="l" rtl="0">
              <a:spcBef>
                <a:spcPts val="1200"/>
              </a:spcBef>
              <a:spcAft>
                <a:spcPts val="0"/>
              </a:spcAft>
              <a:buNone/>
            </a:pPr>
            <a:r>
              <a:rPr lang="en" sz="9600">
                <a:solidFill>
                  <a:schemeClr val="dk1"/>
                </a:solidFill>
              </a:rPr>
              <a:t>Did the thought experiement change when you became potential caretakers? How?</a:t>
            </a:r>
            <a:endParaRPr sz="9600">
              <a:solidFill>
                <a:schemeClr val="dk1"/>
              </a:solidFill>
            </a:endParaRPr>
          </a:p>
          <a:p>
            <a:pPr marL="0" lvl="0" indent="0" algn="l" rtl="0">
              <a:spcBef>
                <a:spcPts val="1200"/>
              </a:spcBef>
              <a:spcAft>
                <a:spcPts val="0"/>
              </a:spcAft>
              <a:buNone/>
            </a:pPr>
            <a:r>
              <a:rPr lang="en" sz="9600">
                <a:solidFill>
                  <a:schemeClr val="dk1"/>
                </a:solidFill>
              </a:rPr>
              <a:t>Did you consider audience when advocating for potential caretakers?  Explain.</a:t>
            </a:r>
            <a:endParaRPr sz="9600">
              <a:solidFill>
                <a:schemeClr val="dk1"/>
              </a:solidFill>
            </a:endParaRPr>
          </a:p>
          <a:p>
            <a:pPr marL="0" lvl="0" indent="0" algn="l" rtl="0">
              <a:spcBef>
                <a:spcPts val="1200"/>
              </a:spcBef>
              <a:spcAft>
                <a:spcPts val="0"/>
              </a:spcAft>
              <a:buNone/>
            </a:pPr>
            <a:r>
              <a:rPr lang="en" sz="9600">
                <a:solidFill>
                  <a:schemeClr val="dk1"/>
                </a:solidFill>
              </a:rPr>
              <a:t>What were the most convincing rhetorical moves made in the thought experiment?</a:t>
            </a:r>
            <a:endParaRPr sz="9600">
              <a:solidFill>
                <a:schemeClr val="dk1"/>
              </a:solidFill>
            </a:endParaRPr>
          </a:p>
          <a:p>
            <a:pPr marL="0" lvl="0" indent="0" algn="l" rtl="0">
              <a:spcBef>
                <a:spcPts val="1200"/>
              </a:spcBef>
              <a:spcAft>
                <a:spcPts val="0"/>
              </a:spcAft>
              <a:buNone/>
            </a:pPr>
            <a:r>
              <a:rPr lang="en" sz="9600">
                <a:solidFill>
                  <a:schemeClr val="dk1"/>
                </a:solidFill>
              </a:rPr>
              <a:t>What was your line of reasoning? </a:t>
            </a:r>
            <a:endParaRPr sz="9600">
              <a:solidFill>
                <a:schemeClr val="dk1"/>
              </a:solidFill>
            </a:endParaRPr>
          </a:p>
          <a:p>
            <a:pPr marL="0" lvl="0" indent="0" algn="l" rtl="0">
              <a:spcBef>
                <a:spcPts val="1200"/>
              </a:spcBef>
              <a:spcAft>
                <a:spcPts val="0"/>
              </a:spcAft>
              <a:buNone/>
            </a:pPr>
            <a:endParaRPr sz="11050"/>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body" idx="1"/>
          </p:nvPr>
        </p:nvSpPr>
        <p:spPr>
          <a:xfrm>
            <a:off x="311700" y="1188850"/>
            <a:ext cx="8520600" cy="34164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sz="4000">
                <a:solidFill>
                  <a:schemeClr val="dk1"/>
                </a:solidFill>
              </a:rPr>
              <a:t>Write a thesis/claim statement in which you take a position on the thought experiment itself.</a:t>
            </a:r>
            <a:endParaRPr sz="4000">
              <a:solidFill>
                <a:schemeClr val="dk1"/>
              </a:solidFill>
            </a:endParaRPr>
          </a:p>
          <a:p>
            <a:pPr marL="0" lvl="0" indent="0" algn="l" rtl="0">
              <a:spcBef>
                <a:spcPts val="1200"/>
              </a:spcBef>
              <a:spcAft>
                <a:spcPts val="0"/>
              </a:spcAft>
              <a:buNone/>
            </a:pPr>
            <a:endParaRPr sz="3000">
              <a:solidFill>
                <a:schemeClr val="dk1"/>
              </a:solidFill>
            </a:endParaRPr>
          </a:p>
          <a:p>
            <a:pPr marL="0" lvl="0" indent="0" algn="l" rtl="0">
              <a:spcBef>
                <a:spcPts val="1200"/>
              </a:spcBef>
              <a:spcAft>
                <a:spcPts val="0"/>
              </a:spcAft>
              <a:buNone/>
            </a:pPr>
            <a:r>
              <a:rPr lang="en" sz="4342">
                <a:solidFill>
                  <a:schemeClr val="dk1"/>
                </a:solidFill>
              </a:rPr>
              <a:t>A strong thesis is:</a:t>
            </a:r>
            <a:endParaRPr sz="4342">
              <a:solidFill>
                <a:schemeClr val="dk1"/>
              </a:solidFill>
            </a:endParaRPr>
          </a:p>
          <a:p>
            <a:pPr marL="0" lvl="0" indent="0" algn="l" rtl="0">
              <a:spcBef>
                <a:spcPts val="1200"/>
              </a:spcBef>
              <a:spcAft>
                <a:spcPts val="0"/>
              </a:spcAft>
              <a:buClr>
                <a:schemeClr val="dk1"/>
              </a:buClr>
              <a:buSzPct val="31054"/>
              <a:buFont typeface="Arial"/>
              <a:buNone/>
            </a:pPr>
            <a:r>
              <a:rPr lang="en" sz="3542" b="1">
                <a:solidFill>
                  <a:schemeClr val="dk1"/>
                </a:solidFill>
              </a:rPr>
              <a:t>Compelling: </a:t>
            </a:r>
            <a:r>
              <a:rPr lang="en" sz="3542">
                <a:solidFill>
                  <a:schemeClr val="dk1"/>
                </a:solidFill>
              </a:rPr>
              <a:t> They evoke interest and attention</a:t>
            </a:r>
            <a:endParaRPr sz="3542">
              <a:solidFill>
                <a:schemeClr val="dk1"/>
              </a:solidFill>
            </a:endParaRPr>
          </a:p>
          <a:p>
            <a:pPr marL="0" lvl="0" indent="0" algn="l" rtl="0">
              <a:spcBef>
                <a:spcPts val="1200"/>
              </a:spcBef>
              <a:spcAft>
                <a:spcPts val="0"/>
              </a:spcAft>
              <a:buClr>
                <a:schemeClr val="dk1"/>
              </a:buClr>
              <a:buSzPct val="31054"/>
              <a:buFont typeface="Arial"/>
              <a:buNone/>
            </a:pPr>
            <a:r>
              <a:rPr lang="en" sz="3542" b="1">
                <a:solidFill>
                  <a:schemeClr val="dk1"/>
                </a:solidFill>
              </a:rPr>
              <a:t>Debatable: </a:t>
            </a:r>
            <a:r>
              <a:rPr lang="en" sz="3542">
                <a:solidFill>
                  <a:schemeClr val="dk1"/>
                </a:solidFill>
              </a:rPr>
              <a:t> Not a statement of fact</a:t>
            </a:r>
            <a:endParaRPr sz="3542">
              <a:solidFill>
                <a:schemeClr val="dk1"/>
              </a:solidFill>
            </a:endParaRPr>
          </a:p>
          <a:p>
            <a:pPr marL="0" lvl="0" indent="0" algn="l" rtl="0">
              <a:spcBef>
                <a:spcPts val="1200"/>
              </a:spcBef>
              <a:spcAft>
                <a:spcPts val="0"/>
              </a:spcAft>
              <a:buClr>
                <a:schemeClr val="dk1"/>
              </a:buClr>
              <a:buSzPct val="31054"/>
              <a:buFont typeface="Arial"/>
              <a:buNone/>
            </a:pPr>
            <a:r>
              <a:rPr lang="en" sz="3542" b="1">
                <a:solidFill>
                  <a:schemeClr val="dk1"/>
                </a:solidFill>
              </a:rPr>
              <a:t>Defensible</a:t>
            </a:r>
            <a:r>
              <a:rPr lang="en" sz="3542">
                <a:solidFill>
                  <a:schemeClr val="dk1"/>
                </a:solidFill>
              </a:rPr>
              <a:t>:  Supported with relevant, reliable evidence, and the connections are explained by the writer through a careful line of reasoning</a:t>
            </a:r>
            <a:endParaRPr sz="3542">
              <a:solidFill>
                <a:schemeClr val="dk1"/>
              </a:solidFill>
            </a:endParaRPr>
          </a:p>
          <a:p>
            <a:pPr marL="0" lvl="0" indent="0" algn="l" rtl="0">
              <a:spcBef>
                <a:spcPts val="1200"/>
              </a:spcBef>
              <a:spcAft>
                <a:spcPts val="0"/>
              </a:spcAft>
              <a:buNone/>
            </a:pPr>
            <a:endParaRPr sz="3000">
              <a:solidFill>
                <a:schemeClr val="dk1"/>
              </a:solidFill>
            </a:endParaRPr>
          </a:p>
          <a:p>
            <a:pPr marL="0" lvl="0" indent="0" algn="l" rtl="0">
              <a:spcBef>
                <a:spcPts val="1200"/>
              </a:spcBef>
              <a:spcAft>
                <a:spcPts val="0"/>
              </a:spcAft>
              <a:buNone/>
            </a:pPr>
            <a:endParaRPr sz="3000">
              <a:solidFill>
                <a:schemeClr val="dk1"/>
              </a:solidFill>
            </a:endParaRPr>
          </a:p>
          <a:p>
            <a:pPr marL="0" lvl="0" indent="0" algn="l" rtl="0">
              <a:spcBef>
                <a:spcPts val="1200"/>
              </a:spcBef>
              <a:spcAft>
                <a:spcPts val="1200"/>
              </a:spcAft>
              <a:buNone/>
            </a:pPr>
            <a:endParaRPr>
              <a:solidFill>
                <a:schemeClr val="dk1"/>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4"/>
          <p:cNvSpPr txBox="1">
            <a:spLocks noGrp="1"/>
          </p:cNvSpPr>
          <p:nvPr>
            <p:ph type="title"/>
          </p:nvPr>
        </p:nvSpPr>
        <p:spPr>
          <a:xfrm>
            <a:off x="274425" y="-76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AP Language &amp; Composition Test</a:t>
            </a:r>
            <a:endParaRPr/>
          </a:p>
        </p:txBody>
      </p:sp>
      <p:sp>
        <p:nvSpPr>
          <p:cNvPr id="171" name="Google Shape;171;p34"/>
          <p:cNvSpPr txBox="1">
            <a:spLocks noGrp="1"/>
          </p:cNvSpPr>
          <p:nvPr>
            <p:ph type="body" idx="1"/>
          </p:nvPr>
        </p:nvSpPr>
        <p:spPr>
          <a:xfrm>
            <a:off x="311700" y="388400"/>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200" b="1">
                <a:solidFill>
                  <a:schemeClr val="dk1"/>
                </a:solidFill>
              </a:rPr>
              <a:t>One Hour: </a:t>
            </a:r>
            <a:r>
              <a:rPr lang="en" sz="7200">
                <a:solidFill>
                  <a:schemeClr val="dk1"/>
                </a:solidFill>
              </a:rPr>
              <a:t> 45 Multiple-Choice Questions (5 question sets on passages)</a:t>
            </a:r>
            <a:endParaRPr sz="7200">
              <a:solidFill>
                <a:schemeClr val="dk1"/>
              </a:solidFill>
            </a:endParaRPr>
          </a:p>
          <a:p>
            <a:pPr marL="0" lvl="0" indent="0" algn="l" rtl="0">
              <a:spcBef>
                <a:spcPts val="1200"/>
              </a:spcBef>
              <a:spcAft>
                <a:spcPts val="0"/>
              </a:spcAft>
              <a:buNone/>
            </a:pPr>
            <a:r>
              <a:rPr lang="en" sz="7200">
                <a:solidFill>
                  <a:schemeClr val="dk1"/>
                </a:solidFill>
              </a:rPr>
              <a:t>23-25 rhetorical analysis questions that examine your skills at analyzing rhetoric and 20-22 writing questions that require you to consider revisions to text that you are shown.</a:t>
            </a:r>
            <a:endParaRPr sz="7200">
              <a:solidFill>
                <a:schemeClr val="dk1"/>
              </a:solidFill>
            </a:endParaRPr>
          </a:p>
          <a:p>
            <a:pPr marL="0" lvl="0" indent="0" algn="l" rtl="0">
              <a:spcBef>
                <a:spcPts val="1200"/>
              </a:spcBef>
              <a:spcAft>
                <a:spcPts val="0"/>
              </a:spcAft>
              <a:buNone/>
            </a:pPr>
            <a:r>
              <a:rPr lang="en" sz="7200" b="1">
                <a:solidFill>
                  <a:schemeClr val="dk1"/>
                </a:solidFill>
              </a:rPr>
              <a:t>Two Hours: </a:t>
            </a:r>
            <a:r>
              <a:rPr lang="en" sz="7200">
                <a:solidFill>
                  <a:schemeClr val="dk1"/>
                </a:solidFill>
              </a:rPr>
              <a:t> Essay Writing a.k.a “Free Response” a.k.a. FRQ or Free-Response Question(s)</a:t>
            </a:r>
            <a:endParaRPr sz="7200">
              <a:solidFill>
                <a:schemeClr val="dk1"/>
              </a:solidFill>
            </a:endParaRPr>
          </a:p>
          <a:p>
            <a:pPr marL="0" lvl="0" indent="0" algn="l" rtl="0">
              <a:spcBef>
                <a:spcPts val="1200"/>
              </a:spcBef>
              <a:spcAft>
                <a:spcPts val="0"/>
              </a:spcAft>
              <a:buNone/>
            </a:pPr>
            <a:r>
              <a:rPr lang="en" sz="7200">
                <a:solidFill>
                  <a:schemeClr val="dk1"/>
                </a:solidFill>
              </a:rPr>
              <a:t>The FRQ Types:</a:t>
            </a:r>
            <a:endParaRPr sz="7200">
              <a:solidFill>
                <a:schemeClr val="dk1"/>
              </a:solidFill>
            </a:endParaRPr>
          </a:p>
          <a:p>
            <a:pPr marL="0" lvl="0" indent="0" algn="l" rtl="0">
              <a:spcBef>
                <a:spcPts val="1200"/>
              </a:spcBef>
              <a:spcAft>
                <a:spcPts val="0"/>
              </a:spcAft>
              <a:buNone/>
            </a:pPr>
            <a:r>
              <a:rPr lang="en" sz="7200" b="1" i="1">
                <a:solidFill>
                  <a:schemeClr val="dk1"/>
                </a:solidFill>
              </a:rPr>
              <a:t>Synthesis: </a:t>
            </a:r>
            <a:r>
              <a:rPr lang="en" sz="7200">
                <a:solidFill>
                  <a:schemeClr val="dk1"/>
                </a:solidFill>
              </a:rPr>
              <a:t> You will be given several (most likely six) texts to read and you will choose some of the texts (probably three) to create an argument for a given prompt.</a:t>
            </a:r>
            <a:endParaRPr sz="7200">
              <a:solidFill>
                <a:schemeClr val="dk1"/>
              </a:solidFill>
            </a:endParaRPr>
          </a:p>
          <a:p>
            <a:pPr marL="0" lvl="0" indent="0" algn="l" rtl="0">
              <a:spcBef>
                <a:spcPts val="1200"/>
              </a:spcBef>
              <a:spcAft>
                <a:spcPts val="0"/>
              </a:spcAft>
              <a:buNone/>
            </a:pPr>
            <a:r>
              <a:rPr lang="en" sz="7200" b="1" i="1">
                <a:solidFill>
                  <a:schemeClr val="dk1"/>
                </a:solidFill>
              </a:rPr>
              <a:t>Rhetorical Analysis:</a:t>
            </a:r>
            <a:r>
              <a:rPr lang="en" sz="7200">
                <a:solidFill>
                  <a:schemeClr val="dk1"/>
                </a:solidFill>
              </a:rPr>
              <a:t>  You will be given a nonfiction passage (speech, letter, essay, etc.) to analyze for the rhetorical choices the writer makes.</a:t>
            </a:r>
            <a:endParaRPr sz="7200">
              <a:solidFill>
                <a:schemeClr val="dk1"/>
              </a:solidFill>
            </a:endParaRPr>
          </a:p>
          <a:p>
            <a:pPr marL="0" lvl="0" indent="0" algn="l" rtl="0">
              <a:spcBef>
                <a:spcPts val="1200"/>
              </a:spcBef>
              <a:spcAft>
                <a:spcPts val="0"/>
              </a:spcAft>
              <a:buNone/>
            </a:pPr>
            <a:r>
              <a:rPr lang="en" sz="7200" b="1" i="1">
                <a:solidFill>
                  <a:schemeClr val="dk1"/>
                </a:solidFill>
              </a:rPr>
              <a:t>Argument: </a:t>
            </a:r>
            <a:r>
              <a:rPr lang="en" sz="7200">
                <a:solidFill>
                  <a:schemeClr val="dk1"/>
                </a:solidFill>
              </a:rPr>
              <a:t> You will be given a prompt from which to create and advance a sophisticated argument thesis through your purposeful rhetorical choices.</a:t>
            </a:r>
            <a:endParaRPr sz="7200">
              <a:solidFill>
                <a:schemeClr val="dk1"/>
              </a:solidFill>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5"/>
          <p:cNvSpPr txBox="1">
            <a:spLocks noGrp="1"/>
          </p:cNvSpPr>
          <p:nvPr>
            <p:ph type="title"/>
          </p:nvPr>
        </p:nvSpPr>
        <p:spPr>
          <a:xfrm>
            <a:off x="76625" y="426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Approach</a:t>
            </a:r>
            <a:endParaRPr/>
          </a:p>
        </p:txBody>
      </p:sp>
      <p:sp>
        <p:nvSpPr>
          <p:cNvPr id="177" name="Google Shape;177;p35"/>
          <p:cNvSpPr txBox="1">
            <a:spLocks noGrp="1"/>
          </p:cNvSpPr>
          <p:nvPr>
            <p:ph type="body" idx="1"/>
          </p:nvPr>
        </p:nvSpPr>
        <p:spPr>
          <a:xfrm>
            <a:off x="139775" y="1152475"/>
            <a:ext cx="86925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solidFill>
                  <a:schemeClr val="dk1"/>
                </a:solidFill>
              </a:rPr>
              <a:t>A Spiral Curriculum</a:t>
            </a:r>
            <a:r>
              <a:rPr lang="en">
                <a:solidFill>
                  <a:schemeClr val="dk1"/>
                </a:solidFill>
              </a:rPr>
              <a:t>:  We will revisit these same </a:t>
            </a:r>
            <a:endParaRPr>
              <a:solidFill>
                <a:schemeClr val="dk1"/>
              </a:solidFill>
            </a:endParaRPr>
          </a:p>
          <a:p>
            <a:pPr marL="0" lvl="0" indent="0" algn="l" rtl="0">
              <a:spcBef>
                <a:spcPts val="1200"/>
              </a:spcBef>
              <a:spcAft>
                <a:spcPts val="0"/>
              </a:spcAft>
              <a:buNone/>
            </a:pPr>
            <a:r>
              <a:rPr lang="en">
                <a:solidFill>
                  <a:schemeClr val="dk1"/>
                </a:solidFill>
              </a:rPr>
              <a:t>big concepts throughout the course to deepen </a:t>
            </a:r>
            <a:endParaRPr>
              <a:solidFill>
                <a:schemeClr val="dk1"/>
              </a:solidFill>
            </a:endParaRPr>
          </a:p>
          <a:p>
            <a:pPr marL="0" lvl="0" indent="0" algn="l" rtl="0">
              <a:spcBef>
                <a:spcPts val="1200"/>
              </a:spcBef>
              <a:spcAft>
                <a:spcPts val="0"/>
              </a:spcAft>
              <a:buNone/>
            </a:pPr>
            <a:r>
              <a:rPr lang="en">
                <a:solidFill>
                  <a:schemeClr val="dk1"/>
                </a:solidFill>
              </a:rPr>
              <a:t>complexity and our our level of understanding:</a:t>
            </a:r>
            <a:endParaRPr>
              <a:solidFill>
                <a:schemeClr val="dk1"/>
              </a:solidFill>
            </a:endParaRPr>
          </a:p>
          <a:p>
            <a:pPr marL="0" lvl="0" indent="0" algn="l" rtl="0">
              <a:lnSpc>
                <a:spcPct val="100000"/>
              </a:lnSpc>
              <a:spcBef>
                <a:spcPts val="1200"/>
              </a:spcBef>
              <a:spcAft>
                <a:spcPts val="0"/>
              </a:spcAft>
              <a:buNone/>
            </a:pPr>
            <a:r>
              <a:rPr lang="en" sz="1400" b="1">
                <a:solidFill>
                  <a:schemeClr val="dk1"/>
                </a:solidFill>
                <a:latin typeface="Calibri"/>
                <a:ea typeface="Calibri"/>
                <a:cs typeface="Calibri"/>
                <a:sym typeface="Calibri"/>
              </a:rPr>
              <a:t>■ Rhetorical Situation: </a:t>
            </a:r>
            <a:r>
              <a:rPr lang="en" sz="1400">
                <a:solidFill>
                  <a:schemeClr val="dk1"/>
                </a:solidFill>
                <a:latin typeface="Calibri"/>
                <a:ea typeface="Calibri"/>
                <a:cs typeface="Calibri"/>
                <a:sym typeface="Calibri"/>
              </a:rPr>
              <a:t>Individuals write within a particular situation and make </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latin typeface="Calibri"/>
                <a:ea typeface="Calibri"/>
                <a:cs typeface="Calibri"/>
                <a:sym typeface="Calibri"/>
              </a:rPr>
              <a:t>strategic writing choices based on that situation. (RHS)</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400" b="1">
                <a:solidFill>
                  <a:schemeClr val="dk1"/>
                </a:solidFill>
                <a:latin typeface="Calibri"/>
                <a:ea typeface="Calibri"/>
                <a:cs typeface="Calibri"/>
                <a:sym typeface="Calibri"/>
              </a:rPr>
              <a:t>■ Claims and Evidence: </a:t>
            </a:r>
            <a:r>
              <a:rPr lang="en" sz="1400">
                <a:solidFill>
                  <a:schemeClr val="dk1"/>
                </a:solidFill>
                <a:latin typeface="Calibri"/>
                <a:ea typeface="Calibri"/>
                <a:cs typeface="Calibri"/>
                <a:sym typeface="Calibri"/>
              </a:rPr>
              <a:t>Writers make claims about subjects, rely on evidence that </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400">
                <a:solidFill>
                  <a:schemeClr val="dk1"/>
                </a:solidFill>
                <a:latin typeface="Calibri"/>
                <a:ea typeface="Calibri"/>
                <a:cs typeface="Calibri"/>
                <a:sym typeface="Calibri"/>
              </a:rPr>
              <a:t>supports the reasoning that justifies the claim, and often acknowledge or respond </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latin typeface="Calibri"/>
                <a:ea typeface="Calibri"/>
                <a:cs typeface="Calibri"/>
                <a:sym typeface="Calibri"/>
              </a:rPr>
              <a:t>to other, possibly opposing, arguments.  (CLE)</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400" b="1">
                <a:solidFill>
                  <a:schemeClr val="dk1"/>
                </a:solidFill>
                <a:latin typeface="Calibri"/>
                <a:ea typeface="Calibri"/>
                <a:cs typeface="Calibri"/>
                <a:sym typeface="Calibri"/>
              </a:rPr>
              <a:t>■ Reasoning and Organization: </a:t>
            </a:r>
            <a:r>
              <a:rPr lang="en" sz="1400">
                <a:solidFill>
                  <a:schemeClr val="dk1"/>
                </a:solidFill>
                <a:latin typeface="Calibri"/>
                <a:ea typeface="Calibri"/>
                <a:cs typeface="Calibri"/>
                <a:sym typeface="Calibri"/>
              </a:rPr>
              <a:t>Writers guide understanding of a text’s lines of </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latin typeface="Calibri"/>
                <a:ea typeface="Calibri"/>
                <a:cs typeface="Calibri"/>
                <a:sym typeface="Calibri"/>
              </a:rPr>
              <a:t>reasoning and claims through that text’s organization and integration of evidence. (REO)</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400" b="1">
                <a:solidFill>
                  <a:schemeClr val="dk1"/>
                </a:solidFill>
                <a:latin typeface="Calibri"/>
                <a:ea typeface="Calibri"/>
                <a:cs typeface="Calibri"/>
                <a:sym typeface="Calibri"/>
              </a:rPr>
              <a:t>■ Style: </a:t>
            </a:r>
            <a:r>
              <a:rPr lang="en" sz="1400">
                <a:solidFill>
                  <a:schemeClr val="dk1"/>
                </a:solidFill>
                <a:latin typeface="Calibri"/>
                <a:ea typeface="Calibri"/>
                <a:cs typeface="Calibri"/>
                <a:sym typeface="Calibri"/>
              </a:rPr>
              <a:t>The rhetorical situation informs the strategic stylistic choices that writers </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latin typeface="Calibri"/>
                <a:ea typeface="Calibri"/>
                <a:cs typeface="Calibri"/>
                <a:sym typeface="Calibri"/>
              </a:rPr>
              <a:t>make. (STL)</a:t>
            </a:r>
            <a:endParaRPr sz="1400">
              <a:solidFill>
                <a:schemeClr val="dk1"/>
              </a:solidFill>
            </a:endParaRPr>
          </a:p>
        </p:txBody>
      </p:sp>
      <p:pic>
        <p:nvPicPr>
          <p:cNvPr id="178" name="Google Shape;178;p35" descr="File:Spiral staircase in Old Library (41187462195).jpg"/>
          <p:cNvPicPr preferRelativeResize="0"/>
          <p:nvPr/>
        </p:nvPicPr>
        <p:blipFill>
          <a:blip r:embed="rId3">
            <a:alphaModFix/>
          </a:blip>
          <a:stretch>
            <a:fillRect/>
          </a:stretch>
        </p:blipFill>
        <p:spPr>
          <a:xfrm>
            <a:off x="6610325" y="731097"/>
            <a:ext cx="2362850" cy="35442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152400" y="152400"/>
            <a:ext cx="5375186" cy="4838699"/>
          </a:xfrm>
          <a:prstGeom prst="rect">
            <a:avLst/>
          </a:prstGeom>
          <a:noFill/>
          <a:ln>
            <a:noFill/>
          </a:ln>
        </p:spPr>
      </p:pic>
      <p:pic>
        <p:nvPicPr>
          <p:cNvPr id="66" name="Google Shape;66;p15"/>
          <p:cNvPicPr preferRelativeResize="0"/>
          <p:nvPr/>
        </p:nvPicPr>
        <p:blipFill>
          <a:blip r:embed="rId4">
            <a:alphaModFix/>
          </a:blip>
          <a:stretch>
            <a:fillRect/>
          </a:stretch>
        </p:blipFill>
        <p:spPr>
          <a:xfrm>
            <a:off x="5623661" y="1588775"/>
            <a:ext cx="3311613" cy="204333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152400" y="152400"/>
            <a:ext cx="5527627" cy="4838700"/>
          </a:xfrm>
          <a:prstGeom prst="rect">
            <a:avLst/>
          </a:prstGeom>
          <a:noFill/>
          <a:ln>
            <a:noFill/>
          </a:ln>
        </p:spPr>
      </p:pic>
      <p:pic>
        <p:nvPicPr>
          <p:cNvPr id="72" name="Google Shape;72;p16"/>
          <p:cNvPicPr preferRelativeResize="0"/>
          <p:nvPr/>
        </p:nvPicPr>
        <p:blipFill>
          <a:blip r:embed="rId4">
            <a:alphaModFix/>
          </a:blip>
          <a:stretch>
            <a:fillRect/>
          </a:stretch>
        </p:blipFill>
        <p:spPr>
          <a:xfrm>
            <a:off x="5841827" y="621800"/>
            <a:ext cx="3159173" cy="421223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76"/>
        <p:cNvGrpSpPr/>
        <p:nvPr/>
      </p:nvGrpSpPr>
      <p:grpSpPr>
        <a:xfrm>
          <a:off x="0" y="0"/>
          <a:ext cx="0" cy="0"/>
          <a:chOff x="0" y="0"/>
          <a:chExt cx="0" cy="0"/>
        </a:xfrm>
      </p:grpSpPr>
      <p:sp>
        <p:nvSpPr>
          <p:cNvPr id="77" name="Google Shape;77;p17"/>
          <p:cNvSpPr txBox="1"/>
          <p:nvPr/>
        </p:nvSpPr>
        <p:spPr>
          <a:xfrm>
            <a:off x="300450" y="361100"/>
            <a:ext cx="8458800" cy="51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However, ten other adults made it, but there is only enough food, air, and other supplies to keep three of these adults alive until the zombies have been </a:t>
            </a:r>
            <a:r>
              <a:rPr lang="en" sz="3000" dirty="0" err="1"/>
              <a:t>erradicated</a:t>
            </a:r>
            <a:r>
              <a:rPr lang="en" sz="3000" dirty="0"/>
              <a:t>.  As the leaders, it is up to you to decide.</a:t>
            </a:r>
            <a:endParaRPr sz="3000" dirty="0"/>
          </a:p>
          <a:p>
            <a:pPr marL="0" lvl="0" indent="0" algn="l" rtl="0">
              <a:spcBef>
                <a:spcPts val="0"/>
              </a:spcBef>
              <a:spcAft>
                <a:spcPts val="0"/>
              </a:spcAft>
              <a:buNone/>
            </a:pPr>
            <a:endParaRPr sz="3000" dirty="0"/>
          </a:p>
          <a:p>
            <a:pPr marL="0" lvl="0" indent="0" algn="l" rtl="0">
              <a:spcBef>
                <a:spcPts val="0"/>
              </a:spcBef>
              <a:spcAft>
                <a:spcPts val="0"/>
              </a:spcAft>
              <a:buNone/>
            </a:pPr>
            <a:r>
              <a:rPr lang="en" sz="3000" dirty="0"/>
              <a:t>These will be the only adults around to raise these children and set up the future society.</a:t>
            </a:r>
            <a:endParaRPr sz="3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311700" y="191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t>Choose three.  You should have reasons for your choices. You have 10 minutes.</a:t>
            </a:r>
            <a:endParaRPr sz="6000" dirty="0"/>
          </a:p>
          <a:p>
            <a:pPr marL="0" lvl="0" indent="0" algn="l" rtl="0">
              <a:spcBef>
                <a:spcPts val="0"/>
              </a:spcBef>
              <a:spcAft>
                <a:spcPts val="0"/>
              </a:spcAft>
              <a:buNone/>
            </a:pPr>
            <a:r>
              <a:rPr lang="en" sz="1800" dirty="0"/>
              <a:t>*Note on images (all images were AI generated)</a:t>
            </a:r>
            <a:endParaRPr sz="18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9"/>
          <p:cNvPicPr preferRelativeResize="0"/>
          <p:nvPr/>
        </p:nvPicPr>
        <p:blipFill>
          <a:blip r:embed="rId3">
            <a:alphaModFix/>
          </a:blip>
          <a:stretch>
            <a:fillRect/>
          </a:stretch>
        </p:blipFill>
        <p:spPr>
          <a:xfrm>
            <a:off x="0" y="2"/>
            <a:ext cx="4067451" cy="5263748"/>
          </a:xfrm>
          <a:prstGeom prst="rect">
            <a:avLst/>
          </a:prstGeom>
          <a:noFill/>
          <a:ln>
            <a:noFill/>
          </a:ln>
        </p:spPr>
      </p:pic>
      <p:pic>
        <p:nvPicPr>
          <p:cNvPr id="88" name="Google Shape;88;p19"/>
          <p:cNvPicPr preferRelativeResize="0"/>
          <p:nvPr/>
        </p:nvPicPr>
        <p:blipFill>
          <a:blip r:embed="rId4">
            <a:alphaModFix/>
          </a:blip>
          <a:stretch>
            <a:fillRect/>
          </a:stretch>
        </p:blipFill>
        <p:spPr>
          <a:xfrm>
            <a:off x="4895823" y="120250"/>
            <a:ext cx="3974529" cy="51435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p:nvPr/>
        </p:nvSpPr>
        <p:spPr>
          <a:xfrm>
            <a:off x="1141075" y="655075"/>
            <a:ext cx="6765900" cy="49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In your small groups, deliberate on which three of these ten potential caretakers will be the ones tasked with the future.  There are no loopholes.  There is no additional information.  You must choose three.</a:t>
            </a:r>
            <a:endParaRPr sz="2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Make Your Case</a:t>
            </a:r>
            <a:endParaRPr dirty="0"/>
          </a:p>
        </p:txBody>
      </p:sp>
      <p:sp>
        <p:nvSpPr>
          <p:cNvPr id="99" name="Google Shape;9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000" dirty="0">
                <a:solidFill>
                  <a:srgbClr val="000000"/>
                </a:solidFill>
              </a:rPr>
              <a:t>Choose one member of your group of leaders to make your case for the three caretakers that you have chosen. Each group will have 1 minute to make their case.</a:t>
            </a:r>
            <a:endParaRPr sz="30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762</Words>
  <Application>Microsoft Macintosh PowerPoint</Application>
  <PresentationFormat>On-screen Show (16:9)</PresentationFormat>
  <Paragraphs>57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Simple Light</vt:lpstr>
      <vt:lpstr>Zombie Apocalpyse: A Thought Experiment Group Argument Activity</vt:lpstr>
      <vt:lpstr>PowerPoint Presentation</vt:lpstr>
      <vt:lpstr>PowerPoint Presentation</vt:lpstr>
      <vt:lpstr>PowerPoint Presentation</vt:lpstr>
      <vt:lpstr>PowerPoint Presentation</vt:lpstr>
      <vt:lpstr>Choose three.  You should have reasons for your choices. You have 10 minutes. *Note on images (all images were AI generated)</vt:lpstr>
      <vt:lpstr>PowerPoint Presentation</vt:lpstr>
      <vt:lpstr>PowerPoint Presentation</vt:lpstr>
      <vt:lpstr>Make Your Case</vt:lpstr>
      <vt:lpstr>PowerPoint Presentation</vt:lpstr>
      <vt:lpstr>PowerPoint Presentation</vt:lpstr>
      <vt:lpstr>PowerPoint Presentation</vt:lpstr>
      <vt:lpstr>PowerPoint Presentation</vt:lpstr>
      <vt:lpstr>PowerPoint Presentation</vt:lpstr>
      <vt:lpstr>Thought Experiment Part II</vt:lpstr>
      <vt:lpstr>Pre-Discussion Brainstorming</vt:lpstr>
      <vt:lpstr>Now, share your arguments in your small group.  Each group member has no more than one minute. Next, deliberate as a group and choose ONE person from your group to be the caretaker.</vt:lpstr>
      <vt:lpstr>Now, choose one person from your group to argue for your chosen care taker, because it turns out that there is only room for ONE person to be the caretaker.  The person has one minute to argue for your chosen caretaker.</vt:lpstr>
      <vt:lpstr>PowerPoint Presentation</vt:lpstr>
      <vt:lpstr>Debriefing</vt:lpstr>
      <vt:lpstr>PowerPoint Presentation</vt:lpstr>
      <vt:lpstr>The AP Language &amp; Composition Test</vt:lpstr>
      <vt:lpstr>Our Approach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Zombie Apocalpyse: A Thought Experiment Group Argument Activity</dc:title>
  <cp:lastModifiedBy>Sandra Effinger</cp:lastModifiedBy>
  <cp:revision>2</cp:revision>
  <dcterms:modified xsi:type="dcterms:W3CDTF">2024-06-06T15:25:12Z</dcterms:modified>
</cp:coreProperties>
</file>